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notesMasterIdLst>
    <p:notesMasterId r:id="rId11"/>
  </p:notesMasterIdLst>
  <p:sldIdLst>
    <p:sldId id="256" r:id="rId2"/>
    <p:sldId id="263" r:id="rId3"/>
    <p:sldId id="258" r:id="rId4"/>
    <p:sldId id="259" r:id="rId5"/>
    <p:sldId id="272" r:id="rId6"/>
    <p:sldId id="271" r:id="rId7"/>
    <p:sldId id="261" r:id="rId8"/>
    <p:sldId id="26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4"/>
    <p:restoredTop sz="92900"/>
  </p:normalViewPr>
  <p:slideViewPr>
    <p:cSldViewPr snapToGrid="0" snapToObjects="1">
      <p:cViewPr>
        <p:scale>
          <a:sx n="100" d="100"/>
          <a:sy n="100" d="100"/>
        </p:scale>
        <p:origin x="4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80D42-6729-D74B-84B6-67BC88B70414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E53D7-613A-AA41-8D1D-17DE6E2E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5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Qualitative analysis method that searches for patterns in textual data such as our focus-group interview transcripts</a:t>
            </a:r>
          </a:p>
          <a:p>
            <a:r>
              <a:rPr lang="en-US" dirty="0"/>
              <a:t>We code for terms or short phrases that occur in the data with frequency and thus represent “emergent themes” relevant to our study</a:t>
            </a:r>
          </a:p>
          <a:p>
            <a:r>
              <a:rPr lang="en-US" dirty="0"/>
              <a:t>Coding can be done manually (read through texts and highlight different codes with different colors) or with coding software such as </a:t>
            </a:r>
            <a:r>
              <a:rPr lang="en-US" dirty="0" err="1"/>
              <a:t>nVivo</a:t>
            </a:r>
            <a:endParaRPr lang="en-US" dirty="0"/>
          </a:p>
          <a:p>
            <a:r>
              <a:rPr lang="en-US" dirty="0"/>
              <a:t>We used both methods to code our data to look for emergent themes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E53D7-613A-AA41-8D1D-17DE6E2E80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CC37-CCC7-414A-B2F4-11E802D8D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20271-4C2F-BA45-A49F-E0B62C742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77A75-F022-E546-BE19-0BD05ECD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78FDC-A360-4C4C-B1BB-754853C4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19F3-5629-A840-8D84-575DC855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0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2C4C-EA58-244F-8031-0FF94F6C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9F847-3BE8-A04F-B103-CF78181FD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BA4AF-8C8D-C14A-A664-760B558B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E726-E171-3F44-8D92-6DE9B722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68B0E-0CA2-8A4F-B810-ABE90508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9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F7F35-40AB-5644-AA83-4DA4F18F5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DFD8E-2D64-B34C-AA25-76B6E443E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BE2D0-BF4D-9740-AD2D-56D1AED6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28C4A-F57A-D244-BB90-7841338A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90B2-5866-404C-A816-24A0A7A3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D289-4023-B848-93B9-C1D84123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B617-A983-014A-8B26-0B2CC9E7B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7E78C-041A-8146-A95C-F2CE45CD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E3B9-C965-A14F-A2C9-9E76EE1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38DCE-0EA5-CF4F-8AFB-06F45599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643A-DC61-6448-9494-2599007D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52FD2-FC78-E04C-939E-0BB9B4CF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D5F9A-E360-6143-B328-39F5FE4D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4B21C-C489-2E43-9141-D548E170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6729B-3915-8543-9F30-5ACF20EC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1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D74C-51AA-EE48-AE5E-F8F572FA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66C7B-5AFF-0640-8F46-C0E417E78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661FD-A1CB-A746-B320-97673EB1A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813A2-787F-9A45-B716-4231807C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A8D72-9E63-3047-9D6A-DC6535FF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B437-A3E7-1E4B-BD58-CF91C2D3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2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7C2B-95B7-B54F-836F-F79E076A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A4C66-E061-CA46-8E8F-D937A1F0C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29AEE-3705-A341-B5AE-3C38166F6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1FD7C-51E9-3347-AF2D-A6C66899C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3EC7A-2CA2-C644-9BF3-C48BCF451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F771E-F2F0-3449-9DB0-BDD83ECE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9F805-7D03-4344-9E20-56BE4D62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198B5-72D6-4149-B17F-DE647BF3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1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A025-431E-CF4C-8FC9-6A326986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794A6-C1B3-2942-BFB2-E6845B93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DEEEE-7880-9648-91E3-6F45A892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A4782-5A74-134D-9E5A-E4B22531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904BC-0F21-3740-BEF3-20005BEA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5A599-6460-8547-BCFF-E147ACE0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67ABD-10E1-E94F-8E1F-9392664A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E976-C928-5640-BB55-BBF67176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7AE7-1485-5A41-9E00-067F996BE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688BD-7C51-B944-8DCF-8D267EE26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06C0B-7188-6F44-9965-C2EE19CE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F5DA-0CD7-9A4D-9465-F5E40D18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A0D2D-AF55-9647-B72D-5D7D6EFE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0596-0DD7-8E43-B07B-E36A14CC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D881CF-EE2C-3F4F-9DE4-69FEAE903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9C7BC-1635-EF48-A675-8FD1ECB9A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069CA-C2DF-064A-9E29-E275DC28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39AAF-263D-2F48-9F79-25F28DBE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84D46-A158-C744-B738-77621C6D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0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926291-A605-B94E-B617-F562E4BE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B2788-80C8-F94D-A267-C4163A31C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7D8DC-5AF9-AA40-905B-E5BE64ACD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1C64-6073-B546-9531-FF729A6A29F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D11A8-8EDE-B24A-B1E5-17CCF0FE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AB74C-1F1E-A64A-8C36-649D514A8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250D-85D1-9D42-A0B9-FD2F3D75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1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17" Type="http://schemas.microsoft.com/office/2007/relationships/hdphoto" Target="../media/hdphoto7.wdp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openxmlformats.org/officeDocument/2006/relationships/image" Target="../media/image18.png"/><Relationship Id="rId15" Type="http://schemas.microsoft.com/office/2007/relationships/hdphoto" Target="../media/hdphoto6.wdp"/><Relationship Id="rId10" Type="http://schemas.openxmlformats.org/officeDocument/2006/relationships/image" Target="../media/image21.png"/><Relationship Id="rId19" Type="http://schemas.openxmlformats.org/officeDocument/2006/relationships/image" Target="../media/image1.png"/><Relationship Id="rId4" Type="http://schemas.openxmlformats.org/officeDocument/2006/relationships/image" Target="../media/image17.jpeg"/><Relationship Id="rId9" Type="http://schemas.microsoft.com/office/2007/relationships/hdphoto" Target="../media/hdphoto3.wdp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B873-9FC1-1442-9F78-9A2FCB4C7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341" y="1010653"/>
            <a:ext cx="9113617" cy="276541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Assessment of Collaborative Workforce Training in Geoscience and Social Science for Natural-Hazards Preparedness and Mitigation (HAZPM)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BB6B7-3095-FB4B-A62C-1C85E8089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844" y="3869484"/>
            <a:ext cx="10862309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By: Sinera Williams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sz="1600" dirty="0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PM Team: Steve </a:t>
            </a:r>
            <a:r>
              <a:rPr lang="en-US" dirty="0" err="1">
                <a:solidFill>
                  <a:schemeClr val="bg1"/>
                </a:solidFill>
              </a:rPr>
              <a:t>Semken</a:t>
            </a:r>
            <a:r>
              <a:rPr lang="en-US" dirty="0">
                <a:solidFill>
                  <a:schemeClr val="bg1"/>
                </a:solidFill>
              </a:rPr>
              <a:t>, Heather A. Fischer, Elizabeth A. Wentz, Patricia Gober, Angel Garcia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7ABA33-8436-7945-B95D-86788929CD9A}"/>
              </a:ext>
            </a:extLst>
          </p:cNvPr>
          <p:cNvGrpSpPr/>
          <p:nvPr/>
        </p:nvGrpSpPr>
        <p:grpSpPr>
          <a:xfrm>
            <a:off x="-371455" y="5572321"/>
            <a:ext cx="9821757" cy="1381940"/>
            <a:chOff x="5502370" y="2015091"/>
            <a:chExt cx="9849291" cy="1381940"/>
          </a:xfrm>
        </p:grpSpPr>
        <p:sp>
          <p:nvSpPr>
            <p:cNvPr id="28" name="Text Box 36">
              <a:extLst>
                <a:ext uri="{FF2B5EF4-FFF2-40B4-BE49-F238E27FC236}">
                  <a16:creationId xmlns:a16="http://schemas.microsoft.com/office/drawing/2014/main" id="{E77EEC52-5539-404A-9C0B-8E60C7DEA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1730" y="2935366"/>
              <a:ext cx="5734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3135313">
                <a:spcBef>
                  <a:spcPct val="50000"/>
                </a:spcBef>
              </a:pPr>
              <a:r>
                <a:rPr lang="en-US" sz="2400" b="1" dirty="0">
                  <a:solidFill>
                    <a:srgbClr val="A2214B"/>
                  </a:solidFill>
                </a:rPr>
                <a:t>Arizona State University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F5A66A4-0E36-5F44-B2A2-057BFC503E07}"/>
                </a:ext>
              </a:extLst>
            </p:cNvPr>
            <p:cNvCxnSpPr/>
            <p:nvPr/>
          </p:nvCxnSpPr>
          <p:spPr bwMode="auto">
            <a:xfrm>
              <a:off x="10477215" y="2015091"/>
              <a:ext cx="0" cy="1011166"/>
            </a:xfrm>
            <a:prstGeom prst="line">
              <a:avLst/>
            </a:prstGeom>
            <a:ln>
              <a:solidFill>
                <a:srgbClr val="A2214B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403C58B-9944-DF49-95EB-8E67D2409233}"/>
                </a:ext>
              </a:extLst>
            </p:cNvPr>
            <p:cNvGrpSpPr/>
            <p:nvPr/>
          </p:nvGrpSpPr>
          <p:grpSpPr>
            <a:xfrm>
              <a:off x="5502370" y="2015091"/>
              <a:ext cx="9849291" cy="969047"/>
              <a:chOff x="5502370" y="2015091"/>
              <a:chExt cx="9849291" cy="969047"/>
            </a:xfrm>
          </p:grpSpPr>
          <p:pic>
            <p:nvPicPr>
              <p:cNvPr id="31" name="Picture 1" descr="page1image15902048">
                <a:extLst>
                  <a:ext uri="{FF2B5EF4-FFF2-40B4-BE49-F238E27FC236}">
                    <a16:creationId xmlns:a16="http://schemas.microsoft.com/office/drawing/2014/main" id="{9C79269F-9D2C-B040-B4C4-BEE5570E82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2370" y="2015091"/>
                <a:ext cx="2365615" cy="969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88A752-59B2-7F46-BD82-6679E286BC6F}"/>
                  </a:ext>
                </a:extLst>
              </p:cNvPr>
              <p:cNvSpPr txBox="1"/>
              <p:nvPr/>
            </p:nvSpPr>
            <p:spPr>
              <a:xfrm>
                <a:off x="7758554" y="2059730"/>
                <a:ext cx="27417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School of Earth and 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</a:rPr>
                  <a:t>Space Exploration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D54996-2651-F84F-8BEC-C8E51BF33EFC}"/>
                  </a:ext>
                </a:extLst>
              </p:cNvPr>
              <p:cNvSpPr txBox="1"/>
              <p:nvPr/>
            </p:nvSpPr>
            <p:spPr>
              <a:xfrm>
                <a:off x="10526119" y="2059730"/>
                <a:ext cx="48255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School of Geographical Sciences and Urban Planning</a:t>
                </a:r>
              </a:p>
            </p:txBody>
          </p: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C70F44D-AEBF-2442-A468-0BAB63F9D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21" y="5307411"/>
            <a:ext cx="1563727" cy="1573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58CE2-EDA4-0448-9248-29EF67FD08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635" y="5277427"/>
            <a:ext cx="982831" cy="15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louds in the sky&#10;&#10;Description automatically generated">
            <a:extLst>
              <a:ext uri="{FF2B5EF4-FFF2-40B4-BE49-F238E27FC236}">
                <a16:creationId xmlns:a16="http://schemas.microsoft.com/office/drawing/2014/main" id="{A47DD214-C82D-D34F-8A03-794C2AE03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r="887" b="-3"/>
          <a:stretch/>
        </p:blipFill>
        <p:spPr>
          <a:xfrm>
            <a:off x="5784475" y="3265075"/>
            <a:ext cx="5395396" cy="3592925"/>
          </a:xfrm>
          <a:prstGeom prst="rect">
            <a:avLst/>
          </a:prstGeom>
        </p:spPr>
      </p:pic>
      <p:pic>
        <p:nvPicPr>
          <p:cNvPr id="16" name="Picture 15" descr="A close up of clouds in the sky&#10;&#10;Description automatically generated">
            <a:extLst>
              <a:ext uri="{FF2B5EF4-FFF2-40B4-BE49-F238E27FC236}">
                <a16:creationId xmlns:a16="http://schemas.microsoft.com/office/drawing/2014/main" id="{F20E1929-D2FA-1541-9E5C-C53340CAE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17" r="-1" b="-1"/>
          <a:stretch/>
        </p:blipFill>
        <p:spPr>
          <a:xfrm>
            <a:off x="6169538" y="256233"/>
            <a:ext cx="5849630" cy="34290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36C217D-1F77-8D49-A9CF-EB71A6073107}"/>
              </a:ext>
            </a:extLst>
          </p:cNvPr>
          <p:cNvSpPr txBox="1"/>
          <p:nvPr/>
        </p:nvSpPr>
        <p:spPr>
          <a:xfrm>
            <a:off x="416553" y="4905463"/>
            <a:ext cx="5574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Mexico Mudslide 2018 (Top Right)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California Wildfire 2018 (Bottom Left)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Arizona Monsoon 2018 (Top Left)</a:t>
            </a:r>
          </a:p>
        </p:txBody>
      </p:sp>
      <p:pic>
        <p:nvPicPr>
          <p:cNvPr id="44" name="Picture 1" descr="page1image15902048">
            <a:extLst>
              <a:ext uri="{FF2B5EF4-FFF2-40B4-BE49-F238E27FC236}">
                <a16:creationId xmlns:a16="http://schemas.microsoft.com/office/drawing/2014/main" id="{7C9F705F-7639-7347-9672-F16B2619F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41" y="6257839"/>
            <a:ext cx="1461002" cy="6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67A1BDA-CE10-504B-87B7-91BFC561E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0" y="5828892"/>
            <a:ext cx="975359" cy="9812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C02FD5-3382-5249-881F-87726563A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91" b="90476" l="3185" r="97134">
                        <a14:foregroundMark x1="19108" y1="31746" x2="19108" y2="31746"/>
                        <a14:foregroundMark x1="19108" y1="31746" x2="21338" y2="46032"/>
                        <a14:foregroundMark x1="21338" y1="46032" x2="20701" y2="60317"/>
                        <a14:foregroundMark x1="20701" y1="60317" x2="13694" y2="48677"/>
                        <a14:foregroundMark x1="13694" y1="48677" x2="14331" y2="28042"/>
                        <a14:foregroundMark x1="14331" y1="28042" x2="15605" y2="22751"/>
                        <a14:foregroundMark x1="24204" y1="18519" x2="54777" y2="7937"/>
                        <a14:foregroundMark x1="54777" y1="7937" x2="80255" y2="14815"/>
                        <a14:foregroundMark x1="80255" y1="14815" x2="83758" y2="25926"/>
                        <a14:foregroundMark x1="83758" y1="25926" x2="85350" y2="70899"/>
                        <a14:foregroundMark x1="85350" y1="70899" x2="79299" y2="80423"/>
                        <a14:foregroundMark x1="79299" y1="80423" x2="9236" y2="82011"/>
                        <a14:foregroundMark x1="9236" y1="82011" x2="3822" y2="40741"/>
                        <a14:foregroundMark x1="3822" y1="40741" x2="6369" y2="14286"/>
                        <a14:foregroundMark x1="6369" y1="14286" x2="6688" y2="13757"/>
                        <a14:foregroundMark x1="90764" y1="92593" x2="93949" y2="23280"/>
                        <a14:foregroundMark x1="93949" y1="23280" x2="89490" y2="13228"/>
                        <a14:foregroundMark x1="89490" y1="13228" x2="87261" y2="11111"/>
                        <a14:foregroundMark x1="94586" y1="92593" x2="95541" y2="14815"/>
                        <a14:foregroundMark x1="95541" y1="14815" x2="89809" y2="6349"/>
                        <a14:foregroundMark x1="89809" y1="6349" x2="89809" y2="6349"/>
                        <a14:foregroundMark x1="2229" y1="76190" x2="3185" y2="88360"/>
                        <a14:foregroundMark x1="3185" y1="88360" x2="6369" y2="91005"/>
                        <a14:foregroundMark x1="31210" y1="6349" x2="34395" y2="7407"/>
                        <a14:foregroundMark x1="50637" y1="6349" x2="50637" y2="6349"/>
                        <a14:foregroundMark x1="76752" y1="5291" x2="83758" y2="8466"/>
                        <a14:foregroundMark x1="83758" y1="8466" x2="84076" y2="8466"/>
                        <a14:foregroundMark x1="64968" y1="5291" x2="71975" y2="6349"/>
                        <a14:foregroundMark x1="48408" y1="6349" x2="55732" y2="7407"/>
                        <a14:foregroundMark x1="55732" y1="7407" x2="56051" y2="7407"/>
                        <a14:foregroundMark x1="95541" y1="42328" x2="97134" y2="52381"/>
                        <a14:backgroundMark x1="13694" y1="2116" x2="13694" y2="2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832" y="752208"/>
            <a:ext cx="6389305" cy="3845792"/>
          </a:xfrm>
          <a:prstGeom prst="rect">
            <a:avLst/>
          </a:prstGeom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C14EC6D-F6B9-704A-B43F-35F42EEF63A5}"/>
              </a:ext>
            </a:extLst>
          </p:cNvPr>
          <p:cNvSpPr txBox="1"/>
          <p:nvPr/>
        </p:nvSpPr>
        <p:spPr>
          <a:xfrm>
            <a:off x="311455" y="138184"/>
            <a:ext cx="578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Recent Climatic 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CA6680-35BD-FE43-8220-BE23F37A6648}"/>
              </a:ext>
            </a:extLst>
          </p:cNvPr>
          <p:cNvSpPr/>
          <p:nvPr/>
        </p:nvSpPr>
        <p:spPr>
          <a:xfrm>
            <a:off x="9693767" y="3449026"/>
            <a:ext cx="37423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1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Photo: Michael Chow/The Republi</a:t>
            </a:r>
            <a:r>
              <a:rPr lang="en-US" sz="1100" i="1" dirty="0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698DB7-0B8A-E247-8078-219FC1CC2FAB}"/>
              </a:ext>
            </a:extLst>
          </p:cNvPr>
          <p:cNvSpPr/>
          <p:nvPr/>
        </p:nvSpPr>
        <p:spPr>
          <a:xfrm>
            <a:off x="9345473" y="6641819"/>
            <a:ext cx="37423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1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Photo: Reuters/CBS News</a:t>
            </a:r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B4A7B2-6652-FC4E-9286-729F83D18D91}"/>
              </a:ext>
            </a:extLst>
          </p:cNvPr>
          <p:cNvSpPr/>
          <p:nvPr/>
        </p:nvSpPr>
        <p:spPr>
          <a:xfrm>
            <a:off x="3677151" y="4174592"/>
            <a:ext cx="37423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1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Photo: Tom Vigil/National Weather Service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148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E169-5E46-F646-95B9-1AFC9390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07" y="44179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73C3-6640-1E42-AC0F-E0DF7A74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9778"/>
            <a:ext cx="1014984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Goal: culminate undergraduate workforce training certificate program that fully integrates relevant natural and social sciences</a:t>
            </a:r>
          </a:p>
          <a:p>
            <a:r>
              <a:rPr lang="en-US" sz="2400" dirty="0"/>
              <a:t>Useful to hazards-minded students majoring in geoscience, natural sciences, social sciences engineering, planning, sustainability, and many other fields</a:t>
            </a:r>
          </a:p>
          <a:p>
            <a:r>
              <a:rPr lang="en-US" sz="2400" dirty="0"/>
              <a:t>Catalog hazards workforce needs of agencies and organizations </a:t>
            </a:r>
          </a:p>
        </p:txBody>
      </p:sp>
      <p:pic>
        <p:nvPicPr>
          <p:cNvPr id="14" name="Picture 1" descr="page1image15902048">
            <a:extLst>
              <a:ext uri="{FF2B5EF4-FFF2-40B4-BE49-F238E27FC236}">
                <a16:creationId xmlns:a16="http://schemas.microsoft.com/office/drawing/2014/main" id="{6B7B9637-3A3E-764C-9F4C-DFEA2DC6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61" y="6257839"/>
            <a:ext cx="1461002" cy="6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194104-8315-5047-A975-7D1637A9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0" y="5828892"/>
            <a:ext cx="975359" cy="981270"/>
          </a:xfrm>
          <a:prstGeom prst="rect">
            <a:avLst/>
          </a:prstGeom>
        </p:spPr>
      </p:pic>
      <p:pic>
        <p:nvPicPr>
          <p:cNvPr id="16" name="Picture 10" descr="page1image15885040">
            <a:extLst>
              <a:ext uri="{FF2B5EF4-FFF2-40B4-BE49-F238E27FC236}">
                <a16:creationId xmlns:a16="http://schemas.microsoft.com/office/drawing/2014/main" id="{1F817F57-8B85-6A49-9270-B78DFB997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82" y="4444707"/>
            <a:ext cx="1474831" cy="14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page1image15903712">
            <a:extLst>
              <a:ext uri="{FF2B5EF4-FFF2-40B4-BE49-F238E27FC236}">
                <a16:creationId xmlns:a16="http://schemas.microsoft.com/office/drawing/2014/main" id="{5E5A697C-77F6-1B4E-9A31-40C8F140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41" y="4533616"/>
            <a:ext cx="1088117" cy="10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page1image15905792">
            <a:extLst>
              <a:ext uri="{FF2B5EF4-FFF2-40B4-BE49-F238E27FC236}">
                <a16:creationId xmlns:a16="http://schemas.microsoft.com/office/drawing/2014/main" id="{3405589B-C0CE-0640-8616-F4C5E4A3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05" y="4533616"/>
            <a:ext cx="1221564" cy="12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page1image15903920">
            <a:extLst>
              <a:ext uri="{FF2B5EF4-FFF2-40B4-BE49-F238E27FC236}">
                <a16:creationId xmlns:a16="http://schemas.microsoft.com/office/drawing/2014/main" id="{53C1E685-15FE-084C-8102-D5C8B0F3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54" y="5694157"/>
            <a:ext cx="1182958" cy="11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page1image15906624">
            <a:extLst>
              <a:ext uri="{FF2B5EF4-FFF2-40B4-BE49-F238E27FC236}">
                <a16:creationId xmlns:a16="http://schemas.microsoft.com/office/drawing/2014/main" id="{23CE4A19-8053-A241-8C81-858E1E015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03" y="5638800"/>
            <a:ext cx="1182958" cy="11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age1image15891488">
            <a:extLst>
              <a:ext uri="{FF2B5EF4-FFF2-40B4-BE49-F238E27FC236}">
                <a16:creationId xmlns:a16="http://schemas.microsoft.com/office/drawing/2014/main" id="{D64B381E-51AB-174C-9E5A-E07E5F19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21" y="4444707"/>
            <a:ext cx="1239337" cy="12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page1image15880256">
            <a:extLst>
              <a:ext uri="{FF2B5EF4-FFF2-40B4-BE49-F238E27FC236}">
                <a16:creationId xmlns:a16="http://schemas.microsoft.com/office/drawing/2014/main" id="{75AB4BB5-2013-4E4B-9701-BB041583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31" y="5755178"/>
            <a:ext cx="975359" cy="10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7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2F2A-E482-AE47-B088-FA053EBC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972" y="48464"/>
            <a:ext cx="4721834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0F344-9C3A-A443-AD4D-89D3C770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15" y="1174266"/>
            <a:ext cx="4552058" cy="1126328"/>
          </a:xfrm>
        </p:spPr>
        <p:txBody>
          <a:bodyPr>
            <a:normAutofit/>
          </a:bodyPr>
          <a:lstStyle/>
          <a:p>
            <a:r>
              <a:rPr lang="en-US" sz="2400" dirty="0"/>
              <a:t>Focus groups</a:t>
            </a:r>
          </a:p>
          <a:p>
            <a:r>
              <a:rPr lang="en-US" sz="2400" dirty="0"/>
              <a:t>NVivo Coding Program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85B423-D9C7-2F4E-AF68-A2468356C8F1}"/>
              </a:ext>
            </a:extLst>
          </p:cNvPr>
          <p:cNvSpPr/>
          <p:nvPr/>
        </p:nvSpPr>
        <p:spPr>
          <a:xfrm>
            <a:off x="4990658" y="1374027"/>
            <a:ext cx="70567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Focus Group Questions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What are the natural hazards your organization is concerned about?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What are your organization’s biggest challenges in addressing natural hazards?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What are your organization’s workforce needs?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What knowledge and skills should students learn to best prepare them to work in your organization?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What learning experiences and instruction best enable students to learn these?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What are the knowledge gaps in your entry-level employees?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With what other organizations do you work most closely?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What future opportunities do you envision for your organization?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What future threats do you envision for your organization? </a:t>
            </a:r>
            <a:endParaRPr lang="en-US" sz="2000" dirty="0"/>
          </a:p>
        </p:txBody>
      </p:sp>
      <p:pic>
        <p:nvPicPr>
          <p:cNvPr id="13" name="Picture 1" descr="page1image15902048">
            <a:extLst>
              <a:ext uri="{FF2B5EF4-FFF2-40B4-BE49-F238E27FC236}">
                <a16:creationId xmlns:a16="http://schemas.microsoft.com/office/drawing/2014/main" id="{541C2B92-6047-554E-936B-67B9A6B7E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61" y="6257839"/>
            <a:ext cx="1461002" cy="6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E0C04B-06FC-4445-B1DF-3375707E9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869" y="5876730"/>
            <a:ext cx="975359" cy="981270"/>
          </a:xfrm>
          <a:prstGeom prst="rect">
            <a:avLst/>
          </a:prstGeom>
        </p:spPr>
      </p:pic>
      <p:pic>
        <p:nvPicPr>
          <p:cNvPr id="16" name="Picture 1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1B596F9-EA3D-B34F-9303-BB0CC49CF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3" y="2160374"/>
            <a:ext cx="4852155" cy="40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8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DA3C-C6C5-F840-9301-CB2A86D1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4" y="266643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What is coding?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134F-2AD6-3449-BCE4-5305FAE6C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14" y="1552576"/>
            <a:ext cx="5987143" cy="3419330"/>
          </a:xfrm>
        </p:spPr>
        <p:txBody>
          <a:bodyPr>
            <a:normAutofit/>
          </a:bodyPr>
          <a:lstStyle/>
          <a:p>
            <a:r>
              <a:rPr lang="en-US" dirty="0"/>
              <a:t>Coding Methods</a:t>
            </a:r>
          </a:p>
          <a:p>
            <a:pPr lvl="1"/>
            <a:r>
              <a:rPr lang="en-US" dirty="0"/>
              <a:t>Qualitative Analysis Method</a:t>
            </a:r>
          </a:p>
          <a:p>
            <a:pPr lvl="1"/>
            <a:r>
              <a:rPr lang="en-US" dirty="0" err="1"/>
              <a:t>nVivo</a:t>
            </a:r>
            <a:endParaRPr lang="en-US" dirty="0"/>
          </a:p>
          <a:p>
            <a:r>
              <a:rPr lang="en-US" sz="2400" dirty="0" err="1"/>
              <a:t>nVivo</a:t>
            </a:r>
            <a:r>
              <a:rPr lang="en-US" sz="2400" dirty="0"/>
              <a:t>  Software Program</a:t>
            </a:r>
          </a:p>
          <a:p>
            <a:pPr lvl="1"/>
            <a:r>
              <a:rPr lang="en-US" dirty="0"/>
              <a:t>Automatic Method</a:t>
            </a:r>
          </a:p>
          <a:p>
            <a:r>
              <a:rPr lang="en-US" sz="2400" dirty="0"/>
              <a:t>Qualitative Analysis Method</a:t>
            </a:r>
          </a:p>
          <a:p>
            <a:pPr lvl="1"/>
            <a:r>
              <a:rPr lang="en-US" dirty="0"/>
              <a:t>Manual Method</a:t>
            </a:r>
          </a:p>
          <a:p>
            <a:pPr marL="457200" lvl="1" indent="0">
              <a:buNone/>
            </a:pPr>
            <a:endParaRPr lang="en-US" sz="1200" dirty="0"/>
          </a:p>
        </p:txBody>
      </p:sp>
      <p:pic>
        <p:nvPicPr>
          <p:cNvPr id="7" name="Picture 1" descr="page1image15902048">
            <a:extLst>
              <a:ext uri="{FF2B5EF4-FFF2-40B4-BE49-F238E27FC236}">
                <a16:creationId xmlns:a16="http://schemas.microsoft.com/office/drawing/2014/main" id="{AAD2BB59-9546-8C41-8AE7-332BB7B7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61" y="6257839"/>
            <a:ext cx="1461002" cy="6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F5E89-E74F-074C-9D8B-8A95083E9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869" y="5876730"/>
            <a:ext cx="975359" cy="98127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8370168-0E01-C249-AB7C-C1344A312370}"/>
              </a:ext>
            </a:extLst>
          </p:cNvPr>
          <p:cNvSpPr/>
          <p:nvPr/>
        </p:nvSpPr>
        <p:spPr>
          <a:xfrm>
            <a:off x="5121945" y="2315475"/>
            <a:ext cx="5774980" cy="163309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“[We need people with] an understanding of geologic hazards information and manage that information.  Understanding of field methods—LiDAR, programming language, </a:t>
            </a:r>
            <a:r>
              <a:rPr lang="en-US" b="1" i="1" dirty="0"/>
              <a:t>etc</a:t>
            </a:r>
            <a:r>
              <a:rPr lang="en-US" b="1" dirty="0"/>
              <a:t>.”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Arizona Geological Survey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8A79EC-D01C-0D4F-A97A-1E63464B2EEA}"/>
              </a:ext>
            </a:extLst>
          </p:cNvPr>
          <p:cNvSpPr/>
          <p:nvPr/>
        </p:nvSpPr>
        <p:spPr>
          <a:xfrm>
            <a:off x="4826001" y="4095475"/>
            <a:ext cx="6366868" cy="241121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E85600-9082-724C-8A23-0925637AB3EF}"/>
              </a:ext>
            </a:extLst>
          </p:cNvPr>
          <p:cNvSpPr/>
          <p:nvPr/>
        </p:nvSpPr>
        <p:spPr>
          <a:xfrm>
            <a:off x="5184107" y="4417956"/>
            <a:ext cx="5720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“You need someone with understanding of [government] hierarchies to operate in a political environment. You also need customer service skills, like working with a county mayor after their city got flooded.” </a:t>
            </a:r>
          </a:p>
          <a:p>
            <a:pPr algn="just"/>
            <a:r>
              <a:rPr lang="en-US" b="1" i="1" dirty="0">
                <a:solidFill>
                  <a:srgbClr val="FF0000"/>
                </a:solidFill>
              </a:rPr>
              <a:t>Dept. of Emergency and Military Affairs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2F23E2E-7C09-8843-88E2-0CDB75FD36B8}"/>
              </a:ext>
            </a:extLst>
          </p:cNvPr>
          <p:cNvSpPr/>
          <p:nvPr/>
        </p:nvSpPr>
        <p:spPr>
          <a:xfrm>
            <a:off x="5233233" y="956049"/>
            <a:ext cx="5462841" cy="121252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“Communication of [increasingly sophisticated] probabilistic information for forecasts is a challenge.”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National Weather Service Phoenix</a:t>
            </a:r>
          </a:p>
        </p:txBody>
      </p:sp>
    </p:spTree>
    <p:extLst>
      <p:ext uri="{BB962C8B-B14F-4D97-AF65-F5344CB8AC3E}">
        <p14:creationId xmlns:p14="http://schemas.microsoft.com/office/powerpoint/2010/main" val="68509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02A9DC-644B-4543-835A-F67B3242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58" y="-134261"/>
            <a:ext cx="917984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Results of coding: Emergent Themes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51998F-DEA6-744B-8E78-E0B01D436341}"/>
              </a:ext>
            </a:extLst>
          </p:cNvPr>
          <p:cNvSpPr/>
          <p:nvPr/>
        </p:nvSpPr>
        <p:spPr>
          <a:xfrm>
            <a:off x="0" y="949436"/>
            <a:ext cx="12192000" cy="592961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512963-A30A-574E-A1BC-9E189E4A405D}"/>
              </a:ext>
            </a:extLst>
          </p:cNvPr>
          <p:cNvCxnSpPr>
            <a:cxnSpLocks/>
          </p:cNvCxnSpPr>
          <p:nvPr/>
        </p:nvCxnSpPr>
        <p:spPr>
          <a:xfrm>
            <a:off x="4089910" y="959569"/>
            <a:ext cx="26112" cy="589843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213405-CBA8-6743-B792-9D5511C34577}"/>
              </a:ext>
            </a:extLst>
          </p:cNvPr>
          <p:cNvCxnSpPr>
            <a:cxnSpLocks/>
          </p:cNvCxnSpPr>
          <p:nvPr/>
        </p:nvCxnSpPr>
        <p:spPr>
          <a:xfrm>
            <a:off x="8146473" y="959569"/>
            <a:ext cx="0" cy="589843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645B2D1-AE09-A94E-8D66-0C2D05E26074}"/>
              </a:ext>
            </a:extLst>
          </p:cNvPr>
          <p:cNvSpPr txBox="1"/>
          <p:nvPr/>
        </p:nvSpPr>
        <p:spPr>
          <a:xfrm>
            <a:off x="81570" y="1089944"/>
            <a:ext cx="406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Top 4 Majors Desired for New Hires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975A19-1C8A-C54C-BB2D-FF245388A1C7}"/>
              </a:ext>
            </a:extLst>
          </p:cNvPr>
          <p:cNvSpPr txBox="1"/>
          <p:nvPr/>
        </p:nvSpPr>
        <p:spPr>
          <a:xfrm>
            <a:off x="4089910" y="1062046"/>
            <a:ext cx="3751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 Abilities Desired in New Hires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29C9A3-684F-0C4C-95F8-C58A46EEFD74}"/>
              </a:ext>
            </a:extLst>
          </p:cNvPr>
          <p:cNvSpPr txBox="1"/>
          <p:nvPr/>
        </p:nvSpPr>
        <p:spPr>
          <a:xfrm>
            <a:off x="8593099" y="1062046"/>
            <a:ext cx="307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Educational Requirements </a:t>
            </a:r>
          </a:p>
        </p:txBody>
      </p:sp>
      <p:pic>
        <p:nvPicPr>
          <p:cNvPr id="33" name="Picture 21" descr="page1image15907872">
            <a:extLst>
              <a:ext uri="{FF2B5EF4-FFF2-40B4-BE49-F238E27FC236}">
                <a16:creationId xmlns:a16="http://schemas.microsoft.com/office/drawing/2014/main" id="{026314B5-0B4E-3A48-8D75-2AAFB636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2" y="1578106"/>
            <a:ext cx="960732" cy="94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page1image15907040">
            <a:extLst>
              <a:ext uri="{FF2B5EF4-FFF2-40B4-BE49-F238E27FC236}">
                <a16:creationId xmlns:a16="http://schemas.microsoft.com/office/drawing/2014/main" id="{FA294A24-9573-D34E-B14F-6FE8C3BD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93" y="2886441"/>
            <a:ext cx="977697" cy="97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3" descr="page1image15906832">
            <a:extLst>
              <a:ext uri="{FF2B5EF4-FFF2-40B4-BE49-F238E27FC236}">
                <a16:creationId xmlns:a16="http://schemas.microsoft.com/office/drawing/2014/main" id="{3F6A70D2-6AF4-504B-A149-98E0F660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64" y="4473130"/>
            <a:ext cx="892189" cy="89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5" descr="page1image15901424">
            <a:extLst>
              <a:ext uri="{FF2B5EF4-FFF2-40B4-BE49-F238E27FC236}">
                <a16:creationId xmlns:a16="http://schemas.microsoft.com/office/drawing/2014/main" id="{EF11D817-D3E2-F147-9B22-F5E34A294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57" y="5691469"/>
            <a:ext cx="889637" cy="8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A3D7829-16ED-A943-9665-305218AD0175}"/>
              </a:ext>
            </a:extLst>
          </p:cNvPr>
          <p:cNvSpPr txBox="1"/>
          <p:nvPr/>
        </p:nvSpPr>
        <p:spPr>
          <a:xfrm>
            <a:off x="983095" y="2424775"/>
            <a:ext cx="19892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Engineering</a:t>
            </a:r>
            <a:r>
              <a:rPr lang="en-US" sz="2400" b="1" dirty="0"/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0E33BD-DED3-6F4E-BAC7-ED0473E884F4}"/>
              </a:ext>
            </a:extLst>
          </p:cNvPr>
          <p:cNvSpPr txBox="1"/>
          <p:nvPr/>
        </p:nvSpPr>
        <p:spPr>
          <a:xfrm>
            <a:off x="829855" y="3821161"/>
            <a:ext cx="23626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Environmental</a:t>
            </a:r>
          </a:p>
          <a:p>
            <a:pPr algn="ctr"/>
            <a:r>
              <a:rPr lang="en-US" b="1" dirty="0"/>
              <a:t> Science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E30EE1-C953-294A-B875-779863726C1B}"/>
              </a:ext>
            </a:extLst>
          </p:cNvPr>
          <p:cNvSpPr txBox="1"/>
          <p:nvPr/>
        </p:nvSpPr>
        <p:spPr>
          <a:xfrm>
            <a:off x="1240831" y="5310861"/>
            <a:ext cx="16412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Geology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7F3FBD-FAC0-CC48-A1B4-D49535603F32}"/>
              </a:ext>
            </a:extLst>
          </p:cNvPr>
          <p:cNvSpPr txBox="1"/>
          <p:nvPr/>
        </p:nvSpPr>
        <p:spPr>
          <a:xfrm>
            <a:off x="1552606" y="6509716"/>
            <a:ext cx="9716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GIS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5116B8-8880-834D-B6F3-F8EC1AFD1A84}"/>
              </a:ext>
            </a:extLst>
          </p:cNvPr>
          <p:cNvGrpSpPr/>
          <p:nvPr/>
        </p:nvGrpSpPr>
        <p:grpSpPr>
          <a:xfrm>
            <a:off x="3906003" y="2648694"/>
            <a:ext cx="4134898" cy="2422713"/>
            <a:chOff x="7451538" y="14159047"/>
            <a:chExt cx="4134898" cy="242271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829274-648D-6A47-91F6-4921FF37AD33}"/>
                </a:ext>
              </a:extLst>
            </p:cNvPr>
            <p:cNvSpPr txBox="1"/>
            <p:nvPr/>
          </p:nvSpPr>
          <p:spPr>
            <a:xfrm>
              <a:off x="7451538" y="14159047"/>
              <a:ext cx="24558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Communication</a:t>
              </a:r>
            </a:p>
            <a:p>
              <a:pPr algn="ctr"/>
              <a:r>
                <a:rPr lang="en-US" b="1" dirty="0"/>
                <a:t>Skills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B93787B-42CF-EB41-8D08-2C15B5EC0C77}"/>
                </a:ext>
              </a:extLst>
            </p:cNvPr>
            <p:cNvSpPr txBox="1"/>
            <p:nvPr/>
          </p:nvSpPr>
          <p:spPr>
            <a:xfrm>
              <a:off x="9648463" y="14162899"/>
              <a:ext cx="19379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Knowledge of Laws and Policies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2106188-5E0C-BD49-B0C6-867DB54B39DD}"/>
                </a:ext>
              </a:extLst>
            </p:cNvPr>
            <p:cNvSpPr txBox="1"/>
            <p:nvPr/>
          </p:nvSpPr>
          <p:spPr>
            <a:xfrm>
              <a:off x="7661557" y="15872429"/>
              <a:ext cx="18847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Ability to </a:t>
              </a:r>
            </a:p>
            <a:p>
              <a:pPr algn="ctr"/>
              <a:r>
                <a:rPr lang="en-US" b="1" dirty="0"/>
                <a:t>Collaborate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F9810F7-7750-7B49-BE07-424195B7351C}"/>
                </a:ext>
              </a:extLst>
            </p:cNvPr>
            <p:cNvSpPr txBox="1"/>
            <p:nvPr/>
          </p:nvSpPr>
          <p:spPr>
            <a:xfrm>
              <a:off x="9648463" y="15935429"/>
              <a:ext cx="17647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GIS</a:t>
              </a:r>
            </a:p>
            <a:p>
              <a:pPr algn="ctr"/>
              <a:r>
                <a:rPr lang="en-US" b="1" dirty="0"/>
                <a:t>Skills</a:t>
              </a:r>
            </a:p>
          </p:txBody>
        </p:sp>
      </p:grpSp>
      <p:pic>
        <p:nvPicPr>
          <p:cNvPr id="52" name="Picture 30" descr="page1image15907456">
            <a:extLst>
              <a:ext uri="{FF2B5EF4-FFF2-40B4-BE49-F238E27FC236}">
                <a16:creationId xmlns:a16="http://schemas.microsoft.com/office/drawing/2014/main" id="{BD79B340-E9C3-9947-90FE-6EE8CDF1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E1B79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781" y1="84375" x2="75781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08" y="1624382"/>
            <a:ext cx="1085492" cy="10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page1image15899552">
            <a:extLst>
              <a:ext uri="{FF2B5EF4-FFF2-40B4-BE49-F238E27FC236}">
                <a16:creationId xmlns:a16="http://schemas.microsoft.com/office/drawing/2014/main" id="{A8EF2694-6181-A44F-B3AA-D622057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8850" y1="89457" x2="18850" y2="89457"/>
                        <a14:foregroundMark x1="45687" y1="23323" x2="45687" y2="23323"/>
                        <a14:foregroundMark x1="18850" y1="55272" x2="18850" y2="55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09" y="1619646"/>
            <a:ext cx="1082448" cy="10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1" descr="page1image15907248">
            <a:extLst>
              <a:ext uri="{FF2B5EF4-FFF2-40B4-BE49-F238E27FC236}">
                <a16:creationId xmlns:a16="http://schemas.microsoft.com/office/drawing/2014/main" id="{2B4D2E31-3AF8-DB47-9699-907E580F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31" b="96875" l="3125" r="90625">
                        <a14:foregroundMark x1="16406" y1="14844" x2="16406" y2="14844"/>
                        <a14:foregroundMark x1="73438" y1="19531" x2="73438" y2="19531"/>
                        <a14:foregroundMark x1="90625" y1="50000" x2="90625" y2="50000"/>
                        <a14:foregroundMark x1="86719" y1="96875" x2="86719" y2="96875"/>
                        <a14:foregroundMark x1="3906" y1="50000" x2="3906" y2="50000"/>
                        <a14:foregroundMark x1="35156" y1="7813" x2="35156" y2="7813"/>
                        <a14:foregroundMark x1="49219" y1="7031" x2="49219" y2="7031"/>
                        <a14:foregroundMark x1="61719" y1="6250" x2="61719" y2="6250"/>
                        <a14:foregroundMark x1="58594" y1="46875" x2="58594" y2="46875"/>
                        <a14:foregroundMark x1="49219" y1="47656" x2="49219" y2="47656"/>
                        <a14:foregroundMark x1="39063" y1="43750" x2="39063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34" y="3302026"/>
            <a:ext cx="1079136" cy="10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2" descr="page1image15908080">
            <a:extLst>
              <a:ext uri="{FF2B5EF4-FFF2-40B4-BE49-F238E27FC236}">
                <a16:creationId xmlns:a16="http://schemas.microsoft.com/office/drawing/2014/main" id="{3C11998E-3A5C-474C-8ABB-810E45816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7656" l="9375" r="89844">
                        <a14:foregroundMark x1="51563" y1="25000" x2="51563" y2="25000"/>
                        <a14:foregroundMark x1="50000" y1="5469" x2="50000" y2="5469"/>
                        <a14:foregroundMark x1="65625" y1="64063" x2="65625" y2="64063"/>
                        <a14:foregroundMark x1="59375" y1="87500" x2="59375" y2="87500"/>
                        <a14:foregroundMark x1="47656" y1="91406" x2="47656" y2="91406"/>
                        <a14:foregroundMark x1="47656" y1="97656" x2="47656" y2="9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06" y="3286519"/>
            <a:ext cx="1110150" cy="11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3" descr="page1image15898096">
            <a:extLst>
              <a:ext uri="{FF2B5EF4-FFF2-40B4-BE49-F238E27FC236}">
                <a16:creationId xmlns:a16="http://schemas.microsoft.com/office/drawing/2014/main" id="{563944A0-C03A-0A47-A86D-6A950223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473" b="96486" l="1917" r="96805">
                        <a14:foregroundMark x1="2236" y1="21725" x2="2236" y2="21725"/>
                        <a14:foregroundMark x1="91374" y1="75719" x2="91374" y2="75719"/>
                        <a14:foregroundMark x1="78914" y1="93610" x2="78914" y2="93610"/>
                        <a14:foregroundMark x1="50799" y1="96486" x2="50799" y2="96486"/>
                        <a14:foregroundMark x1="94888" y1="79233" x2="94888" y2="79233"/>
                        <a14:foregroundMark x1="84345" y1="20767" x2="84345" y2="20767"/>
                        <a14:foregroundMark x1="84345" y1="20767" x2="84345" y2="20767"/>
                        <a14:foregroundMark x1="84984" y1="20767" x2="84984" y2="20767"/>
                        <a14:foregroundMark x1="84984" y1="20767" x2="84984" y2="20767"/>
                        <a14:foregroundMark x1="84345" y1="27157" x2="84345" y2="27157"/>
                        <a14:foregroundMark x1="89457" y1="27157" x2="89457" y2="27157"/>
                        <a14:foregroundMark x1="59744" y1="4473" x2="59744" y2="4473"/>
                        <a14:foregroundMark x1="94888" y1="41534" x2="94888" y2="41534"/>
                        <a14:foregroundMark x1="96805" y1="38019" x2="96805" y2="38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93" y="4985150"/>
            <a:ext cx="1020754" cy="102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4" descr="page1image15894976">
            <a:extLst>
              <a:ext uri="{FF2B5EF4-FFF2-40B4-BE49-F238E27FC236}">
                <a16:creationId xmlns:a16="http://schemas.microsoft.com/office/drawing/2014/main" id="{E8EAB872-8002-F943-BDA8-554B6122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45" b="92746" l="10000" r="90000">
                        <a14:foregroundMark x1="38621" y1="48187" x2="38621" y2="48187"/>
                        <a14:foregroundMark x1="76552" y1="31088" x2="76552" y2="31088"/>
                        <a14:foregroundMark x1="63103" y1="50259" x2="63103" y2="50259"/>
                        <a14:foregroundMark x1="86207" y1="92746" x2="86207" y2="92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55" y="4979706"/>
            <a:ext cx="1545754" cy="103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FF7F2F7-81A6-9545-A843-797F81D42F07}"/>
              </a:ext>
            </a:extLst>
          </p:cNvPr>
          <p:cNvSpPr txBox="1"/>
          <p:nvPr/>
        </p:nvSpPr>
        <p:spPr>
          <a:xfrm>
            <a:off x="4137157" y="5975408"/>
            <a:ext cx="20350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Problem</a:t>
            </a:r>
          </a:p>
          <a:p>
            <a:pPr algn="ctr"/>
            <a:r>
              <a:rPr lang="en-US" b="1" dirty="0"/>
              <a:t>Solving</a:t>
            </a:r>
          </a:p>
          <a:p>
            <a:pPr algn="ctr"/>
            <a:r>
              <a:rPr lang="en-US" b="1" dirty="0"/>
              <a:t>Skills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B3D54B-F497-5048-8F7D-A8F0FFA1C82D}"/>
              </a:ext>
            </a:extLst>
          </p:cNvPr>
          <p:cNvSpPr txBox="1"/>
          <p:nvPr/>
        </p:nvSpPr>
        <p:spPr>
          <a:xfrm>
            <a:off x="6193320" y="5914586"/>
            <a:ext cx="162777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</a:t>
            </a:r>
          </a:p>
          <a:p>
            <a:pPr algn="ctr"/>
            <a:r>
              <a:rPr lang="en-US" b="1" dirty="0"/>
              <a:t>Analysis     Skills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CAEB2E-BCCE-D34B-9AB3-814A36C2D146}"/>
              </a:ext>
            </a:extLst>
          </p:cNvPr>
          <p:cNvSpPr txBox="1"/>
          <p:nvPr/>
        </p:nvSpPr>
        <p:spPr>
          <a:xfrm>
            <a:off x="8660300" y="3766298"/>
            <a:ext cx="323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jobs required a bachelor degree and some requires a Masters or PHD Degree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97D9248-93CE-6C4E-87E8-101697E4F7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00463" y="1674005"/>
            <a:ext cx="2208428" cy="1880444"/>
          </a:xfrm>
          <a:prstGeom prst="rect">
            <a:avLst/>
          </a:prstGeom>
        </p:spPr>
      </p:pic>
      <p:pic>
        <p:nvPicPr>
          <p:cNvPr id="66" name="Picture 1" descr="page1image15902048">
            <a:extLst>
              <a:ext uri="{FF2B5EF4-FFF2-40B4-BE49-F238E27FC236}">
                <a16:creationId xmlns:a16="http://schemas.microsoft.com/office/drawing/2014/main" id="{807ED280-AB58-644C-B816-763CC5BC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61" y="6257839"/>
            <a:ext cx="1461002" cy="6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812E458-6910-274A-9249-4041C3BC13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54" y="5850845"/>
            <a:ext cx="975359" cy="9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15B3-FB4E-0748-83C2-87709DBE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21637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E256-0141-A34A-9DCB-8EF7BFA5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41938"/>
            <a:ext cx="10515600" cy="4351338"/>
          </a:xfrm>
        </p:spPr>
        <p:txBody>
          <a:bodyPr/>
          <a:lstStyle/>
          <a:p>
            <a:r>
              <a:rPr lang="en-US" sz="2400" dirty="0"/>
              <a:t>Further focus-group interviews</a:t>
            </a:r>
          </a:p>
          <a:p>
            <a:r>
              <a:rPr lang="en-US" sz="2400" dirty="0"/>
              <a:t>Summer 2019 workshop with ASU and Community College Faculty</a:t>
            </a:r>
          </a:p>
          <a:p>
            <a:pPr lvl="1"/>
            <a:r>
              <a:rPr lang="en-US" dirty="0"/>
              <a:t>Turn emergent themes into learning goals and then curriculum</a:t>
            </a:r>
          </a:p>
          <a:p>
            <a:pPr lvl="1"/>
            <a:r>
              <a:rPr lang="en-US" dirty="0"/>
              <a:t>Design </a:t>
            </a:r>
            <a:r>
              <a:rPr lang="en-US" dirty="0" err="1"/>
              <a:t>HazPM</a:t>
            </a:r>
            <a:r>
              <a:rPr lang="en-US" dirty="0"/>
              <a:t> Certificate Program</a:t>
            </a:r>
          </a:p>
          <a:p>
            <a:r>
              <a:rPr lang="en-US" sz="2400" dirty="0"/>
              <a:t>Pilot and assess Certificate Program (about 2 years)</a:t>
            </a:r>
          </a:p>
          <a:p>
            <a:r>
              <a:rPr lang="en-US" sz="2400" dirty="0"/>
              <a:t>Paper on curriculum development and assessment</a:t>
            </a:r>
          </a:p>
          <a:p>
            <a:endParaRPr lang="en-US" dirty="0"/>
          </a:p>
        </p:txBody>
      </p:sp>
      <p:pic>
        <p:nvPicPr>
          <p:cNvPr id="4" name="Picture 1" descr="page1image15902048">
            <a:extLst>
              <a:ext uri="{FF2B5EF4-FFF2-40B4-BE49-F238E27FC236}">
                <a16:creationId xmlns:a16="http://schemas.microsoft.com/office/drawing/2014/main" id="{9A1C9704-30E9-3B4F-BD7F-09B7A6C7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61" y="6257839"/>
            <a:ext cx="1461002" cy="6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27757-6A34-BB4D-8B4B-E1EFACD02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869" y="5876730"/>
            <a:ext cx="975359" cy="981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1A3718-8329-2349-913F-788944701D8E}"/>
              </a:ext>
            </a:extLst>
          </p:cNvPr>
          <p:cNvSpPr txBox="1"/>
          <p:nvPr/>
        </p:nvSpPr>
        <p:spPr>
          <a:xfrm>
            <a:off x="13474848" y="27654937"/>
            <a:ext cx="8318352" cy="1358577"/>
          </a:xfrm>
          <a:prstGeom prst="rect">
            <a:avLst/>
          </a:prstGeom>
          <a:solidFill>
            <a:srgbClr val="FFD6A9"/>
          </a:solidFill>
          <a:ln w="76200">
            <a:solidFill>
              <a:srgbClr val="E77A0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057" b="1"/>
            </a:lvl1pPr>
          </a:lstStyle>
          <a:p>
            <a:r>
              <a:rPr lang="en-US" dirty="0"/>
              <a:t>“[We need people with] an understanding of geologic hazards information and manage that information.  Understanding of field methods—LiDAR, programming language, </a:t>
            </a:r>
            <a:r>
              <a:rPr lang="en-US" i="1" dirty="0"/>
              <a:t>etc</a:t>
            </a:r>
            <a:r>
              <a:rPr lang="en-US" dirty="0"/>
              <a:t>.” </a:t>
            </a:r>
          </a:p>
          <a:p>
            <a:r>
              <a:rPr lang="en-US" i="1" dirty="0">
                <a:solidFill>
                  <a:srgbClr val="FF0000"/>
                </a:solidFill>
              </a:rPr>
              <a:t>Arizona Geological Survey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9C96F-1AA9-BF49-9CEA-4472B1D3206A}"/>
              </a:ext>
            </a:extLst>
          </p:cNvPr>
          <p:cNvSpPr txBox="1"/>
          <p:nvPr/>
        </p:nvSpPr>
        <p:spPr>
          <a:xfrm>
            <a:off x="9497208" y="20141617"/>
            <a:ext cx="8318352" cy="1358577"/>
          </a:xfrm>
          <a:prstGeom prst="rect">
            <a:avLst/>
          </a:prstGeom>
          <a:solidFill>
            <a:srgbClr val="FFD6A9"/>
          </a:solidFill>
          <a:ln w="76200">
            <a:solidFill>
              <a:srgbClr val="E77A0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057" b="1"/>
            </a:lvl1pPr>
          </a:lstStyle>
          <a:p>
            <a:r>
              <a:rPr lang="en-US" dirty="0"/>
              <a:t>“[We need people with] an understanding of geologic hazards information and manage that information.  Understanding of field methods—LiDAR, programming language, </a:t>
            </a:r>
            <a:r>
              <a:rPr lang="en-US" i="1" dirty="0"/>
              <a:t>etc</a:t>
            </a:r>
            <a:r>
              <a:rPr lang="en-US" dirty="0"/>
              <a:t>.” </a:t>
            </a:r>
          </a:p>
          <a:p>
            <a:r>
              <a:rPr lang="en-US" i="1" dirty="0">
                <a:solidFill>
                  <a:srgbClr val="FF0000"/>
                </a:solidFill>
              </a:rPr>
              <a:t>Arizona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38765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0BC2-0544-8F45-9FB6-B909118E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032" y="171030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Acknowledgements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1D2F4-AECE-EF4E-A5A0-277B0AFBF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69" y="5106590"/>
            <a:ext cx="1740860" cy="1751410"/>
          </a:xfrm>
          <a:prstGeom prst="rect">
            <a:avLst/>
          </a:prstGeom>
        </p:spPr>
      </p:pic>
      <p:pic>
        <p:nvPicPr>
          <p:cNvPr id="7" name="Picture 1" descr="page1image15902048">
            <a:extLst>
              <a:ext uri="{FF2B5EF4-FFF2-40B4-BE49-F238E27FC236}">
                <a16:creationId xmlns:a16="http://schemas.microsoft.com/office/drawing/2014/main" id="{36F836A3-E597-784F-B584-13E37CA8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45" y="5759117"/>
            <a:ext cx="2675068" cy="10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7B209-B0E9-544B-9E30-9E751C78BA1D}"/>
              </a:ext>
            </a:extLst>
          </p:cNvPr>
          <p:cNvSpPr txBox="1"/>
          <p:nvPr/>
        </p:nvSpPr>
        <p:spPr>
          <a:xfrm>
            <a:off x="1255442" y="2837677"/>
            <a:ext cx="10042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Special Thanks to the ASU HAZPM Team, The National Science Foundation, and ASU NASA Scholar program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719FA2-97A6-D047-ACC3-323544CB09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521" y="4547706"/>
            <a:ext cx="1468511" cy="22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2AD0-E531-284D-9DF2-9B36898F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03F22-2935-0943-9973-A674B0A01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812"/>
            <a:ext cx="10985500" cy="4945063"/>
          </a:xfrm>
        </p:spPr>
        <p:txBody>
          <a:bodyPr>
            <a:normAutofit/>
          </a:bodyPr>
          <a:lstStyle/>
          <a:p>
            <a:r>
              <a:rPr lang="en-US" sz="2000" dirty="0" err="1"/>
              <a:t>Allhands</a:t>
            </a:r>
            <a:r>
              <a:rPr lang="en-US" sz="2000" dirty="0"/>
              <a:t>, J. (2018, June 22). A wet monsoon won't help metro Phoenix as much as you think. Retrieved April 1, 2019, from https://www.azcentral.com/story/opinion/op-ed/joannaallhands/2018/06/22/arizona-monsoon-2018-rainfall-wont-help-metro-phoenix-water-supply/723539002/</a:t>
            </a:r>
          </a:p>
          <a:p>
            <a:r>
              <a:rPr lang="en-US" sz="2000" dirty="0"/>
              <a:t>CBS News. (2017, December 11). Raging Thomas Fire triggers new evacuation orders in California. Retrieved April 1, 2019, from https://www.cbsnews.com/news/california-thomas-fire-triggers-new-evacuation/</a:t>
            </a:r>
          </a:p>
          <a:p>
            <a:r>
              <a:rPr lang="en-US" sz="2000" dirty="0"/>
              <a:t>US Department of Commerce, &amp; </a:t>
            </a:r>
            <a:r>
              <a:rPr lang="en-US" sz="2000" dirty="0" err="1"/>
              <a:t>Noaa</a:t>
            </a:r>
            <a:r>
              <a:rPr lang="en-US" sz="2000" dirty="0"/>
              <a:t>. (2019, January 02). The Top 5 Weather Stories of 2018. Retrieved April 1, 2019, from https://</a:t>
            </a:r>
            <a:r>
              <a:rPr lang="en-US" sz="2000" dirty="0" err="1"/>
              <a:t>www.weather.gov</a:t>
            </a:r>
            <a:r>
              <a:rPr lang="en-US" sz="2000" dirty="0"/>
              <a:t>/</a:t>
            </a:r>
            <a:r>
              <a:rPr lang="en-US" sz="2000" dirty="0" err="1"/>
              <a:t>abq</a:t>
            </a:r>
            <a:r>
              <a:rPr lang="en-US" sz="2000" dirty="0"/>
              <a:t>/Thetop5weatherstoriesof2018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2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4161</TotalTime>
  <Words>704</Words>
  <Application>Microsoft Macintosh PowerPoint</Application>
  <PresentationFormat>Widescreen</PresentationFormat>
  <Paragraphs>88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Office Theme</vt:lpstr>
      <vt:lpstr>Assessment of Collaborative Workforce Training in Geoscience and Social Science for Natural-Hazards Preparedness and Mitigation (HAZPM)</vt:lpstr>
      <vt:lpstr>PowerPoint Presentation</vt:lpstr>
      <vt:lpstr>Introduction</vt:lpstr>
      <vt:lpstr>Methods</vt:lpstr>
      <vt:lpstr>What is coding?</vt:lpstr>
      <vt:lpstr>Results of coding: Emergent Themes</vt:lpstr>
      <vt:lpstr>Future Work</vt:lpstr>
      <vt:lpstr>Acknowledgements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Collaborative Workforce Training in Geoscience and Social Science for Natural-Hazards Preparedness and Mitigation (HAZPM)</dc:title>
  <dc:creator>Sinera Williams</dc:creator>
  <cp:lastModifiedBy>Sinera Williams</cp:lastModifiedBy>
  <cp:revision>23</cp:revision>
  <dcterms:created xsi:type="dcterms:W3CDTF">2019-03-26T04:45:00Z</dcterms:created>
  <dcterms:modified xsi:type="dcterms:W3CDTF">2019-04-02T03:58:28Z</dcterms:modified>
</cp:coreProperties>
</file>